
<file path=[Content_Types].xml><?xml version="1.0" encoding="utf-8"?>
<Types xmlns="http://schemas.openxmlformats.org/package/2006/content-types">
  <Default Extension="jpe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62" r:id="rId9"/>
    <p:sldId id="282" r:id="rId10"/>
    <p:sldId id="263" r:id="rId11"/>
    <p:sldId id="264" r:id="rId12"/>
    <p:sldId id="265" r:id="rId13"/>
    <p:sldId id="283" r:id="rId14"/>
    <p:sldId id="284" r:id="rId15"/>
    <p:sldId id="266" r:id="rId16"/>
    <p:sldId id="285" r:id="rId17"/>
    <p:sldId id="286" r:id="rId18"/>
    <p:sldId id="287" r:id="rId19"/>
    <p:sldId id="267" r:id="rId20"/>
    <p:sldId id="268" r:id="rId21"/>
    <p:sldId id="269" r:id="rId22"/>
    <p:sldId id="270" r:id="rId23"/>
    <p:sldId id="280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23F90782-2453-4702-8B81-D0AAF14F87B0}">
          <p14:sldIdLst>
            <p14:sldId id="256"/>
            <p14:sldId id="257"/>
            <p14:sldId id="258"/>
            <p14:sldId id="259"/>
            <p14:sldId id="260"/>
            <p14:sldId id="261"/>
            <p14:sldId id="281"/>
            <p14:sldId id="262"/>
            <p14:sldId id="282"/>
            <p14:sldId id="263"/>
            <p14:sldId id="264"/>
            <p14:sldId id="265"/>
            <p14:sldId id="283"/>
            <p14:sldId id="284"/>
            <p14:sldId id="266"/>
            <p14:sldId id="285"/>
            <p14:sldId id="286"/>
            <p14:sldId id="287"/>
            <p14:sldId id="267"/>
            <p14:sldId id="268"/>
            <p14:sldId id="269"/>
            <p14:sldId id="270"/>
          </p14:sldIdLst>
        </p14:section>
        <p14:section name="Naamloze sectie" id="{90C3DDF6-1C88-4D84-9FF5-F35806338A58}">
          <p14:sldIdLst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C4AB"/>
    <a:srgbClr val="2C1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3B04F-4749-90B5-A992-DB77E692C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96BC815-A90C-1CA2-33F2-EE75066CC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C6D0DF-290B-AAD2-E197-8AC14CCE4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B114-8F4D-47C7-A16F-F6CC47741CE8}" type="datetimeFigureOut">
              <a:rPr lang="nl-NL" smtClean="0"/>
              <a:t>30-6-2024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07CF36-4CE7-C19C-8FE1-EE04B8DB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050FE1-589C-0D37-DEC5-5DF7B8FF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0D8B-6310-4E76-944C-179CA2B754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978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4AA98-5D28-B5D4-ACB3-4D7BA8274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323077-FA6A-5807-2D51-DC8010592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FF4E82-7E11-6ED8-75D2-ECEC37378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B114-8F4D-47C7-A16F-F6CC47741CE8}" type="datetimeFigureOut">
              <a:rPr lang="nl-NL" smtClean="0"/>
              <a:t>30-6-2024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2BE681-C598-5DE2-02C0-EE3A674F2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62664F-20E6-739A-19E2-A2BA6039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0D8B-6310-4E76-944C-179CA2B754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819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8DD33DD-A3AA-9588-0C2C-E3A95F243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E653461-4438-8ECE-FAE0-A3DF8D9F3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2E7C06-B7DA-E7F8-3F7F-AC383F21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B114-8F4D-47C7-A16F-F6CC47741CE8}" type="datetimeFigureOut">
              <a:rPr lang="nl-NL" smtClean="0"/>
              <a:t>30-6-2024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8F3D6A-9026-B7A1-3BDD-CB94BEEB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EF8999-977A-1C4D-443A-7D51C620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0D8B-6310-4E76-944C-179CA2B754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058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8580F-61EA-F65B-38EC-FEF9F4C6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B06AFE-DA5A-E80A-B09D-2D4553772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1ECCAB-D0E5-D254-FEAF-62FE4650D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B114-8F4D-47C7-A16F-F6CC47741CE8}" type="datetimeFigureOut">
              <a:rPr lang="nl-NL" smtClean="0"/>
              <a:t>30-6-2024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3CC6EB-F6EF-328D-B4AC-3D7892FAD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D6FEE5-05CE-89F1-EE74-FD452BE9B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0D8B-6310-4E76-944C-179CA2B754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34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0A1C6-ED33-2AAE-0F81-00D7E3F5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3102EF-A4A7-EF11-2B2E-FE535CECA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16E7DE-5D02-F456-3CC5-2B4E8C41F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B114-8F4D-47C7-A16F-F6CC47741CE8}" type="datetimeFigureOut">
              <a:rPr lang="nl-NL" smtClean="0"/>
              <a:t>30-6-2024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632514-14B8-A700-DD76-9BEAA989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A16A8A-C6BF-4F59-8592-408B6E489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0D8B-6310-4E76-944C-179CA2B754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802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B2340D-5A22-91E4-9CA4-EB8F7572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21039B-BC08-3B56-E668-446FD9FAE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4A496D-66F7-ABE8-F847-F1307ECDE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5207630-A5DC-A378-7E4B-50C46AFB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B114-8F4D-47C7-A16F-F6CC47741CE8}" type="datetimeFigureOut">
              <a:rPr lang="nl-NL" smtClean="0"/>
              <a:t>30-6-2024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883DEAE-7ABE-6396-4C25-00C688EE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2C245B-23C0-9F39-D44A-47110D828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0D8B-6310-4E76-944C-179CA2B754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30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08E072-7E15-3114-8483-EA13C7667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8E2B94-3157-D9ED-3744-EB51D5515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CADA91C-A95A-9860-4660-3703C182C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AEEE616-B1BA-8072-9F1D-686E900BB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2A1540-63AC-1E38-1A14-624FFB091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187545E-FEE7-0929-FBC4-1A56C12E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B114-8F4D-47C7-A16F-F6CC47741CE8}" type="datetimeFigureOut">
              <a:rPr lang="nl-NL" smtClean="0"/>
              <a:t>30-6-2024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8CF2F2E-3077-1B83-7F0F-DC1978F3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8CB4597-4109-D60A-AE9B-A303B30B6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0D8B-6310-4E76-944C-179CA2B754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738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2EE5F-EB9E-8E2C-254A-F3BCB41A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FE201C5-7A16-4AC7-DD87-CFDC41B9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B114-8F4D-47C7-A16F-F6CC47741CE8}" type="datetimeFigureOut">
              <a:rPr lang="nl-NL" smtClean="0"/>
              <a:t>30-6-2024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149D23D-BFF4-B2D0-F12A-7219BC39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4B5558-30BB-111B-D55B-0637B7D1A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0D8B-6310-4E76-944C-179CA2B754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767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AA23A93-2004-ACE2-37BB-38ACA1446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B114-8F4D-47C7-A16F-F6CC47741CE8}" type="datetimeFigureOut">
              <a:rPr lang="nl-NL" smtClean="0"/>
              <a:t>30-6-2024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F5186FD-CF8E-B3DA-2051-17FC1EFA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B61B4-6436-1B19-DEFA-C9FE2D0F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0D8B-6310-4E76-944C-179CA2B754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09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D08E9-8479-3843-EFF6-40C8D35E7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E64BA1-7E01-3625-6FC8-D9D1C62B1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0F9876E-C7A1-6660-CFCC-C8DD891D3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D65962C-A0F1-7508-E603-2C5F6C694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B114-8F4D-47C7-A16F-F6CC47741CE8}" type="datetimeFigureOut">
              <a:rPr lang="nl-NL" smtClean="0"/>
              <a:t>30-6-2024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3AA6EF-8DB5-8E2F-B184-11117A2F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B88804-692D-92BD-579F-5617286A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0D8B-6310-4E76-944C-179CA2B754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5426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078E90-4486-6431-1C37-37BF0C7A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A1390B8-60B1-5F6F-C672-1C015C400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B7BEDAF-CDA6-F917-AC82-1F17CB493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567909C-1AB2-B412-C8D1-D1086073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B114-8F4D-47C7-A16F-F6CC47741CE8}" type="datetimeFigureOut">
              <a:rPr lang="nl-NL" smtClean="0"/>
              <a:t>30-6-2024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40CFCD-4DB5-218E-B638-84A991E29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3F7360A-A527-FF68-C370-6BE0C1CED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A0D8B-6310-4E76-944C-179CA2B754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352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0C90EC5-A16F-C2BF-6333-A68528C7B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9AA4EA-0599-A994-E26B-B83B98565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8E1441-D72D-161B-BB10-610825453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5B114-8F4D-47C7-A16F-F6CC47741CE8}" type="datetimeFigureOut">
              <a:rPr lang="nl-NL" smtClean="0"/>
              <a:t>30-6-2024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445A5D-86AE-DA98-A6B1-F4C37AD56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AD271C-83C4-B834-F99B-D304354E5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A0D8B-6310-4E76-944C-179CA2B754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546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n.wikiwijs.nl/164010/Bedrijfsvoering_veehouderijbedrijf_niveau_3___HB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ogspanningsnet.com/mammoetlijn-michel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nl/photo/1436889" TargetMode="Externa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n.wikiwijs.nl/137220/Financieel_educati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l/photo/1588959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2444BBA-5DC7-55BF-39B9-31A1CCD33CCD}"/>
              </a:ext>
            </a:extLst>
          </p:cNvPr>
          <p:cNvSpPr txBox="1"/>
          <p:nvPr/>
        </p:nvSpPr>
        <p:spPr>
          <a:xfrm>
            <a:off x="170330" y="718298"/>
            <a:ext cx="306592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kern="100" dirty="0">
                <a:solidFill>
                  <a:srgbClr val="2C1C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Kadernota</a:t>
            </a:r>
            <a:r>
              <a:rPr lang="nl-NL" sz="2800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nl-NL" sz="2800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800" kern="100" dirty="0">
                <a:solidFill>
                  <a:srgbClr val="40C4AB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2025-2028</a:t>
            </a:r>
          </a:p>
          <a:p>
            <a:endParaRPr lang="nl-NL" sz="2800" kern="100" dirty="0">
              <a:solidFill>
                <a:srgbClr val="40C4A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800" kern="100" dirty="0">
                <a:solidFill>
                  <a:srgbClr val="40C4AB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“Goed onderweg en op schema”</a:t>
            </a:r>
          </a:p>
          <a:p>
            <a:endParaRPr lang="nl-NL" sz="2400" kern="100" dirty="0">
              <a:solidFill>
                <a:srgbClr val="40C4AB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379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7B9CD-1AA7-84DA-5362-31A908BE1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solidFill>
                  <a:srgbClr val="2C1CA0"/>
                </a:solidFill>
              </a:rPr>
              <a:t>Verkeer en vervoer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00E3472-897D-6E25-3BCF-C9A3B329C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7976" y="3747247"/>
            <a:ext cx="4137763" cy="275850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D0D32F7-78C6-16BB-AB70-9A595DAE94E9}"/>
              </a:ext>
            </a:extLst>
          </p:cNvPr>
          <p:cNvSpPr txBox="1"/>
          <p:nvPr/>
        </p:nvSpPr>
        <p:spPr>
          <a:xfrm>
            <a:off x="838200" y="1556684"/>
            <a:ext cx="4746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Mobiliteitsplan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Projecten categorie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Motie: middelen reserveren in begroting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Subsidie verkeersveiligheidsimpuls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B88105B-363D-475A-26BC-5FFAD544A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810" y="1067360"/>
            <a:ext cx="4971919" cy="331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87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924CA-A37D-20E0-AF4E-3940C7860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>
                <a:solidFill>
                  <a:srgbClr val="40C4AB"/>
                </a:solidFill>
              </a:rPr>
              <a:t>Economie versterken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2623E1-D843-AF32-D26E-EC5AD879F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377" y="1016000"/>
            <a:ext cx="3619500" cy="2413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4EB9495-DFEF-377F-E9E2-5ED01EA6FAF8}"/>
              </a:ext>
            </a:extLst>
          </p:cNvPr>
          <p:cNvSpPr txBox="1"/>
          <p:nvPr/>
        </p:nvSpPr>
        <p:spPr>
          <a:xfrm>
            <a:off x="561975" y="1943100"/>
            <a:ext cx="51844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Gebiedsontwikkeling Centrum en </a:t>
            </a:r>
            <a:r>
              <a:rPr lang="nl-NL" sz="2400" kern="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Lambertushof</a:t>
            </a:r>
            <a:endParaRPr lang="nl-NL" sz="2400" kern="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Opwaarderen huidige bedrijventerreinen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Haalbaarheidsonderzoek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Proces nieuw bedrijventerrein?</a:t>
            </a:r>
            <a:endParaRPr lang="nl-NL" sz="2400" dirty="0"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BDCE7B7-BE96-DE3E-8333-C16E9F437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6977" y="3632748"/>
            <a:ext cx="4288850" cy="286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45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1CBC6-A880-64CD-762A-5FE42D68B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2C1CA0"/>
                </a:solidFill>
              </a:rPr>
              <a:t>Gastvrijheid en beleving en openbaar groen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0F0512C-B6E6-DD6F-434B-F59BF684D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6071" y="1787310"/>
            <a:ext cx="4734763" cy="188791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F77AE7F-81FC-8E9F-A6DE-322461687B93}"/>
              </a:ext>
            </a:extLst>
          </p:cNvPr>
          <p:cNvSpPr txBox="1"/>
          <p:nvPr/>
        </p:nvSpPr>
        <p:spPr>
          <a:xfrm>
            <a:off x="742951" y="2105561"/>
            <a:ext cx="3846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Vergroening raadhuisplein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Herinrichting Algemene begraafplaats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Wadi’s </a:t>
            </a:r>
            <a:r>
              <a:rPr lang="nl-NL" sz="2400" dirty="0" err="1">
                <a:cs typeface="Times New Roman" panose="02020603050405020304" pitchFamily="18" charset="0"/>
              </a:rPr>
              <a:t>Hoebenakker</a:t>
            </a:r>
            <a:endParaRPr lang="nl-NL" sz="2400" dirty="0"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899587-8F07-6BC0-BB76-BD66F8D5C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3754" y="3967550"/>
            <a:ext cx="3405200" cy="25539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D1C992A-9F85-972D-4CFF-F36416194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658" y="3967550"/>
            <a:ext cx="3405200" cy="25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9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1CBC6-A880-64CD-762A-5FE42D68B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2C1CA0"/>
                </a:solidFill>
              </a:rPr>
              <a:t>Gastvrijheid en beleving en openbaar groen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F77AE7F-81FC-8E9F-A6DE-322461687B93}"/>
              </a:ext>
            </a:extLst>
          </p:cNvPr>
          <p:cNvSpPr txBox="1"/>
          <p:nvPr/>
        </p:nvSpPr>
        <p:spPr>
          <a:xfrm>
            <a:off x="639510" y="1818691"/>
            <a:ext cx="5550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Omvorming groen juffrouw </a:t>
            </a:r>
            <a:r>
              <a:rPr lang="nl-NL" sz="2400" dirty="0" err="1">
                <a:cs typeface="Times New Roman" panose="02020603050405020304" pitchFamily="18" charset="0"/>
              </a:rPr>
              <a:t>Joostenhof</a:t>
            </a:r>
            <a:endParaRPr lang="nl-NL" sz="2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Onderzoek groenfonds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899587-8F07-6BC0-BB76-BD66F8D5C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550" y="3218330"/>
            <a:ext cx="4501233" cy="33759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D1C992A-9F85-972D-4CFF-F36416194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2776" y="1662113"/>
            <a:ext cx="4212717" cy="315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2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1CBC6-A880-64CD-762A-5FE42D68B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2C1CA0"/>
                </a:solidFill>
              </a:rPr>
              <a:t>Gastvrijheid en beleving en openbaar groen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F77AE7F-81FC-8E9F-A6DE-322461687B93}"/>
              </a:ext>
            </a:extLst>
          </p:cNvPr>
          <p:cNvSpPr txBox="1"/>
          <p:nvPr/>
        </p:nvSpPr>
        <p:spPr>
          <a:xfrm>
            <a:off x="556507" y="1441388"/>
            <a:ext cx="5550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Opwaardering gebied rondom de kanalenviersprong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Start gebiedsontwikkeling in 2025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899587-8F07-6BC0-BB76-BD66F8D5C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976" y="2718400"/>
            <a:ext cx="5167807" cy="387585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D1C992A-9F85-972D-4CFF-F36416194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2776" y="1662113"/>
            <a:ext cx="4212717" cy="31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33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E6AF47-ACE7-0D14-F9A0-65F8E687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>
                <a:solidFill>
                  <a:srgbClr val="40C4AB"/>
                </a:solidFill>
              </a:rPr>
              <a:t>Buitengebied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FD250D-B23C-32F4-DCED-EC1EE7FB9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962837" y="2920584"/>
            <a:ext cx="5535704" cy="369227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AAECB32-9566-B9E5-EFBF-A53D1733B1FA}"/>
              </a:ext>
            </a:extLst>
          </p:cNvPr>
          <p:cNvSpPr txBox="1"/>
          <p:nvPr/>
        </p:nvSpPr>
        <p:spPr>
          <a:xfrm>
            <a:off x="685799" y="1595021"/>
            <a:ext cx="7812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</a:rPr>
              <a:t>Interimbeleid voor ontwikkelingen bij veehouderijen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Vrijkomende agrarische bebouwing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nl-NL" sz="2400" kern="0" baseline="30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stap voor verbetering van de luchtkwaliteit</a:t>
            </a:r>
            <a:endParaRPr lang="nl-NL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kern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460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E6AF47-ACE7-0D14-F9A0-65F8E687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1" y="279378"/>
            <a:ext cx="6060141" cy="823281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40C4AB"/>
                </a:solidFill>
              </a:rPr>
              <a:t>Buitengebied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FD250D-B23C-32F4-DCED-EC1EE7FB9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6578" y="284443"/>
            <a:ext cx="4875422" cy="668113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AAECB32-9566-B9E5-EFBF-A53D1733B1FA}"/>
              </a:ext>
            </a:extLst>
          </p:cNvPr>
          <p:cNvSpPr txBox="1"/>
          <p:nvPr/>
        </p:nvSpPr>
        <p:spPr>
          <a:xfrm>
            <a:off x="358588" y="1102659"/>
            <a:ext cx="4759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</a:rPr>
              <a:t>Onderzoek geurbelasting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Overbelasting</a:t>
            </a:r>
            <a:r>
              <a:rPr lang="nl-NL" sz="24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aan geur vanuit de </a:t>
            </a:r>
            <a:br>
              <a:rPr lang="nl-NL" sz="24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veehouderij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Reductie – plan van aanpak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Vitaal buitengebied</a:t>
            </a:r>
            <a:br>
              <a:rPr lang="nl-NL" sz="24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kern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99966B-9560-59D2-D437-CFB77EEC2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212" y="3586068"/>
            <a:ext cx="4409872" cy="29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10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E6AF47-ACE7-0D14-F9A0-65F8E687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1" y="279378"/>
            <a:ext cx="6060141" cy="823281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40C4AB"/>
                </a:solidFill>
              </a:rPr>
              <a:t>Duurzaamheid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FD250D-B23C-32F4-DCED-EC1EE7FB9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588" y="3054306"/>
            <a:ext cx="4607859" cy="306218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AAECB32-9566-B9E5-EFBF-A53D1733B1FA}"/>
              </a:ext>
            </a:extLst>
          </p:cNvPr>
          <p:cNvSpPr txBox="1"/>
          <p:nvPr/>
        </p:nvSpPr>
        <p:spPr>
          <a:xfrm>
            <a:off x="358588" y="1281953"/>
            <a:ext cx="4759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</a:rPr>
              <a:t>Afkoppelen regenwater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Natuurlijke regenwateropvang</a:t>
            </a:r>
            <a:r>
              <a:rPr lang="nl-NL" sz="24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Succesvolle wit-goedactie</a:t>
            </a:r>
            <a:br>
              <a:rPr lang="nl-NL" sz="24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kern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99966B-9560-59D2-D437-CFB77EEC2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8419" y="279378"/>
            <a:ext cx="6094036" cy="457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9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E6AF47-ACE7-0D14-F9A0-65F8E687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1" y="279378"/>
            <a:ext cx="6060141" cy="823281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40C4AB"/>
                </a:solidFill>
              </a:rPr>
              <a:t>Duurzaamheid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FD250D-B23C-32F4-DCED-EC1EE7FB9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365879" y="2684974"/>
            <a:ext cx="5147274" cy="343151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AAECB32-9566-B9E5-EFBF-A53D1733B1FA}"/>
              </a:ext>
            </a:extLst>
          </p:cNvPr>
          <p:cNvSpPr txBox="1"/>
          <p:nvPr/>
        </p:nvSpPr>
        <p:spPr>
          <a:xfrm>
            <a:off x="591671" y="1210235"/>
            <a:ext cx="4616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</a:rPr>
              <a:t>Samenwerking regio (RES)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Capaciteit </a:t>
            </a:r>
            <a:r>
              <a:rPr lang="nl-NL" sz="2400" kern="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electriciteitsnetwerk</a:t>
            </a:r>
            <a:br>
              <a:rPr lang="nl-NL" sz="24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kern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99966B-9560-59D2-D437-CFB77EEC2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5798419" y="782136"/>
            <a:ext cx="6094036" cy="356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4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E21EB-2BEA-ABFF-42DF-C06F67900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solidFill>
                  <a:srgbClr val="2C1CA0"/>
                </a:solidFill>
              </a:rPr>
              <a:t>Volkshuisvesting en ruimtelijke ordening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AE9D03-A424-10D2-0AFA-BC3F22EE5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5976" y="1797394"/>
            <a:ext cx="5565401" cy="304771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C81AA67-693D-758F-4BF4-A05A9161E1EB}"/>
              </a:ext>
            </a:extLst>
          </p:cNvPr>
          <p:cNvSpPr txBox="1"/>
          <p:nvPr/>
        </p:nvSpPr>
        <p:spPr>
          <a:xfrm>
            <a:off x="797859" y="1616449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Majeur programma Wonen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Rijkssubsidie €2,35 miljoen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Voortgang woningbouwprogramma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Huisvestingsverordening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7D79A1D-C33F-D686-1045-E52AB62BF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000" y="3783106"/>
            <a:ext cx="4772158" cy="240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52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8B384-2685-FD8B-FCCA-01FF54968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633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40C4AB"/>
                </a:solidFill>
              </a:rPr>
              <a:t>Coalitieakkoord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928D687-DD27-C11E-8D75-4852A1B78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562162"/>
            <a:ext cx="4163541" cy="5862603"/>
          </a:xfrm>
          <a:prstGeom prst="rect">
            <a:avLst/>
          </a:prstGeom>
          <a:effectLst>
            <a:glow>
              <a:schemeClr val="accent1">
                <a:alpha val="48000"/>
              </a:schemeClr>
            </a:glow>
            <a:outerShdw sx="1000" sy="1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782B377-D7B5-F6E2-284F-9ABE8D8B5AB5}"/>
              </a:ext>
            </a:extLst>
          </p:cNvPr>
          <p:cNvSpPr txBox="1"/>
          <p:nvPr/>
        </p:nvSpPr>
        <p:spPr>
          <a:xfrm>
            <a:off x="663388" y="1962150"/>
            <a:ext cx="4401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>
                <a:cs typeface="Times New Roman" panose="02020603050405020304" pitchFamily="18" charset="0"/>
              </a:rPr>
              <a:t>Midterm</a:t>
            </a:r>
            <a:r>
              <a:rPr lang="nl-NL" sz="2400" dirty="0">
                <a:cs typeface="Times New Roman" panose="02020603050405020304" pitchFamily="18" charset="0"/>
              </a:rPr>
              <a:t>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Aan de slag met de uitdagingen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2090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9F668F-E0D8-6CFC-D155-230F0D97E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31824" cy="1087157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2C1CA0"/>
                </a:solidFill>
              </a:rPr>
              <a:t>Onderwijs, sport, cultuur en verenigingsleven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2182898-948C-D7B8-EFFF-1C78E9809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1813" y="1633501"/>
            <a:ext cx="4518211" cy="338668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801C995-02CB-782E-E0C8-7E70B130BE5E}"/>
              </a:ext>
            </a:extLst>
          </p:cNvPr>
          <p:cNvSpPr txBox="1"/>
          <p:nvPr/>
        </p:nvSpPr>
        <p:spPr>
          <a:xfrm>
            <a:off x="838199" y="1633501"/>
            <a:ext cx="5015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</a:rPr>
              <a:t>Cultuurweek goed ontvangen</a:t>
            </a:r>
            <a:endParaRPr lang="nl-NL" sz="2400" kern="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</a:rPr>
              <a:t>Organisatiekracht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</a:rPr>
              <a:t>Evenementen - subsidie</a:t>
            </a:r>
            <a:endParaRPr lang="nl-NL" sz="2400" dirty="0"/>
          </a:p>
        </p:txBody>
      </p:sp>
      <p:pic>
        <p:nvPicPr>
          <p:cNvPr id="3" name="Tijdelijke aanduiding voor inhoud 4">
            <a:extLst>
              <a:ext uri="{FF2B5EF4-FFF2-40B4-BE49-F238E27FC236}">
                <a16:creationId xmlns:a16="http://schemas.microsoft.com/office/drawing/2014/main" id="{BD077572-B3DC-5A99-0049-B08DA36A3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5365" y="3300989"/>
            <a:ext cx="4518212" cy="338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23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BDAA4-08CE-6A9C-7ED1-FFCF1654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3" y="395801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2C1CA0"/>
                </a:solidFill>
              </a:rPr>
              <a:t>Sociaal domein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87919C3-9046-9CBC-6879-49FA78370CC1}"/>
              </a:ext>
            </a:extLst>
          </p:cNvPr>
          <p:cNvSpPr txBox="1"/>
          <p:nvPr/>
        </p:nvSpPr>
        <p:spPr>
          <a:xfrm>
            <a:off x="838200" y="1767397"/>
            <a:ext cx="41433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Preventie en </a:t>
            </a:r>
            <a:r>
              <a:rPr lang="nl-NL" sz="2400" dirty="0" err="1"/>
              <a:t>vroegsignalering</a:t>
            </a: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Same </a:t>
            </a:r>
            <a:r>
              <a:rPr lang="nl-NL" sz="2400" dirty="0" err="1"/>
              <a:t>Ein</a:t>
            </a: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Preventief jeugdbeleid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4D640C6-B802-1BB9-2BD9-4C1F84780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957" y="3604808"/>
            <a:ext cx="2995561" cy="279585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F4F6FCE-CCEB-C312-9562-861131D37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7380" y="475260"/>
            <a:ext cx="3115124" cy="229740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A06328C-93D4-79DB-69B0-F10571E8B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389" y="3145213"/>
            <a:ext cx="5784018" cy="303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01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67245E-064E-324A-C7B7-DF6BE20A7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40C4AB"/>
                </a:solidFill>
              </a:rPr>
              <a:t>Uitvoering motie kinderraad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5A03BA7-56F3-7665-EFD7-47DEF21B8A0E}"/>
              </a:ext>
            </a:extLst>
          </p:cNvPr>
          <p:cNvSpPr txBox="1"/>
          <p:nvPr/>
        </p:nvSpPr>
        <p:spPr>
          <a:xfrm>
            <a:off x="721657" y="1767728"/>
            <a:ext cx="3457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Behoefte peilen voor kinderraad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 Uitkomst?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3186475-88EC-9785-B114-32C3BB585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753" y="2546105"/>
            <a:ext cx="6550220" cy="39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32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F44C2A-2368-4239-EE25-1121B666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696819"/>
            <a:ext cx="3115235" cy="2234640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40C4AB"/>
                </a:solidFill>
              </a:rPr>
              <a:t>Dank voor de aandacht!</a:t>
            </a:r>
          </a:p>
        </p:txBody>
      </p:sp>
    </p:spTree>
    <p:extLst>
      <p:ext uri="{BB962C8B-B14F-4D97-AF65-F5344CB8AC3E}">
        <p14:creationId xmlns:p14="http://schemas.microsoft.com/office/powerpoint/2010/main" val="1338084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B6284-10CA-9F7F-3C21-64FE8E792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solidFill>
                  <a:srgbClr val="2C1CA0"/>
                </a:solidFill>
              </a:rPr>
              <a:t>Financiën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F4B2E4-0507-DF04-D60C-556265E28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937295" y="1344098"/>
            <a:ext cx="6254705" cy="416980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D2566A2-5774-5965-2244-62D073D8BEEF}"/>
              </a:ext>
            </a:extLst>
          </p:cNvPr>
          <p:cNvSpPr txBox="1"/>
          <p:nvPr/>
        </p:nvSpPr>
        <p:spPr>
          <a:xfrm>
            <a:off x="2635624" y="2178423"/>
            <a:ext cx="4563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Goede financiële positie</a:t>
            </a:r>
            <a:endParaRPr lang="nl-NL" sz="2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Ruimte voor nieuw beleid</a:t>
            </a:r>
          </a:p>
        </p:txBody>
      </p:sp>
    </p:spTree>
    <p:extLst>
      <p:ext uri="{BB962C8B-B14F-4D97-AF65-F5344CB8AC3E}">
        <p14:creationId xmlns:p14="http://schemas.microsoft.com/office/powerpoint/2010/main" val="47102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592DAF-CB55-45EA-BF22-C1163E2AE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solidFill>
                  <a:srgbClr val="2C1CA0"/>
                </a:solidFill>
              </a:rPr>
              <a:t>Lasten voor inwoners verlaagd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4425DE0-731F-C6B9-3348-6AC5B4012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80347"/>
            <a:ext cx="4958800" cy="341227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0503E2F-DDA5-7C17-5DD8-BD4780141853}"/>
              </a:ext>
            </a:extLst>
          </p:cNvPr>
          <p:cNvSpPr txBox="1"/>
          <p:nvPr/>
        </p:nvSpPr>
        <p:spPr>
          <a:xfrm>
            <a:off x="680758" y="1548653"/>
            <a:ext cx="4536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Afschaffen hondenbelasting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Verlaging van de afvalstoffenheffing</a:t>
            </a:r>
            <a:br>
              <a:rPr lang="nl-NL" sz="1800" kern="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</a:b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1DA2939-6250-62B7-84CB-F7D7C4491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172" y="2670794"/>
            <a:ext cx="4958799" cy="37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2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E2C6C-28D1-345B-DD41-F8DE8379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824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2C1CA0"/>
                </a:solidFill>
              </a:rPr>
              <a:t>Financieel waakzaam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E62B55F-A207-FAEF-A1C2-AD188AB62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3352193" y="2822669"/>
            <a:ext cx="5662546" cy="377031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128AB49-9135-5E48-38F4-C6508D94501D}"/>
              </a:ext>
            </a:extLst>
          </p:cNvPr>
          <p:cNvSpPr txBox="1"/>
          <p:nvPr/>
        </p:nvSpPr>
        <p:spPr>
          <a:xfrm>
            <a:off x="555812" y="1497106"/>
            <a:ext cx="7575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Onzekere tijden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Inflatiecijfers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Financiële effecten ambities inzichtelijk maken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76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A9D77-B858-BF41-7E1A-8C1FD5E4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err="1">
                <a:solidFill>
                  <a:srgbClr val="2C1CA0"/>
                </a:solidFill>
              </a:rPr>
              <a:t>Accomodaties</a:t>
            </a:r>
            <a:endParaRPr lang="nl-NL" sz="4000" dirty="0">
              <a:solidFill>
                <a:srgbClr val="2C1CA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37857A6-9D1A-F706-6D5E-E491A4373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4003" y="2505670"/>
            <a:ext cx="5925739" cy="395049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06FEEF6-B744-F345-E5CB-DB34EBCB7DA4}"/>
              </a:ext>
            </a:extLst>
          </p:cNvPr>
          <p:cNvSpPr txBox="1"/>
          <p:nvPr/>
        </p:nvSpPr>
        <p:spPr>
          <a:xfrm>
            <a:off x="590550" y="1905506"/>
            <a:ext cx="4483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Inzetten op toekomstbestendige gemeenschapshuizen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Ontwikkeling MFA De </a:t>
            </a:r>
            <a:r>
              <a:rPr lang="nl-NL" sz="2400" dirty="0" err="1">
                <a:cs typeface="Times New Roman" panose="02020603050405020304" pitchFamily="18" charset="0"/>
              </a:rPr>
              <a:t>Pinnenhof</a:t>
            </a:r>
            <a:endParaRPr lang="nl-NL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02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A9D77-B858-BF41-7E1A-8C1FD5E4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err="1">
                <a:solidFill>
                  <a:srgbClr val="2C1CA0"/>
                </a:solidFill>
              </a:rPr>
              <a:t>Accomodaties</a:t>
            </a:r>
            <a:endParaRPr lang="nl-NL" sz="4000" dirty="0">
              <a:solidFill>
                <a:srgbClr val="2C1CA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37857A6-9D1A-F706-6D5E-E491A4373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9366" y="3228321"/>
            <a:ext cx="5227578" cy="348369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06FEEF6-B744-F345-E5CB-DB34EBCB7DA4}"/>
              </a:ext>
            </a:extLst>
          </p:cNvPr>
          <p:cNvSpPr txBox="1"/>
          <p:nvPr/>
        </p:nvSpPr>
        <p:spPr>
          <a:xfrm>
            <a:off x="563656" y="1859340"/>
            <a:ext cx="6697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Toekomstbestendig businessplan Haaze-hoof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Intentieverklaring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Behoefte aan voorzieningen</a:t>
            </a:r>
          </a:p>
        </p:txBody>
      </p:sp>
    </p:spTree>
    <p:extLst>
      <p:ext uri="{BB962C8B-B14F-4D97-AF65-F5344CB8AC3E}">
        <p14:creationId xmlns:p14="http://schemas.microsoft.com/office/powerpoint/2010/main" val="1030491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8248E-55BD-D202-D849-733FB05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solidFill>
                  <a:srgbClr val="2C1CA0"/>
                </a:solidFill>
              </a:rPr>
              <a:t>Veiligheid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839FC5-8BBC-2486-0E8A-14E2CF253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964" y="3079351"/>
            <a:ext cx="6448425" cy="258188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F96A479-52F1-D96A-A547-11E225C85980}"/>
              </a:ext>
            </a:extLst>
          </p:cNvPr>
          <p:cNvSpPr txBox="1"/>
          <p:nvPr/>
        </p:nvSpPr>
        <p:spPr>
          <a:xfrm>
            <a:off x="838199" y="2005832"/>
            <a:ext cx="4065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cs typeface="Times New Roman" panose="02020603050405020304" pitchFamily="18" charset="0"/>
              </a:rPr>
              <a:t>Integraal veiligheidsbeleid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Status uit te voeren acties</a:t>
            </a:r>
            <a:endParaRPr lang="nl-NL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54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8248E-55BD-D202-D849-733FB05C2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solidFill>
                  <a:srgbClr val="2C1CA0"/>
                </a:solidFill>
              </a:rPr>
              <a:t>Veiligheid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839FC5-8BBC-2486-0E8A-14E2CF253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8432" y="3651840"/>
            <a:ext cx="3876708" cy="258188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F96A479-52F1-D96A-A547-11E225C85980}"/>
              </a:ext>
            </a:extLst>
          </p:cNvPr>
          <p:cNvSpPr txBox="1"/>
          <p:nvPr/>
        </p:nvSpPr>
        <p:spPr>
          <a:xfrm>
            <a:off x="838199" y="2005832"/>
            <a:ext cx="4516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Regionale uitvoeringsdienst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Voldoen aan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kern="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Actualisatie IPPC vergunningen</a:t>
            </a:r>
            <a:endParaRPr lang="nl-NL" sz="2400" dirty="0">
              <a:cs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A394D6E-FA78-71C3-53DB-D06DFF5C6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4211" y="834506"/>
            <a:ext cx="5350223" cy="258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6243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</TotalTime>
  <Words>262</Words>
  <Application>Microsoft Office PowerPoint</Application>
  <PresentationFormat>Breedbeeld</PresentationFormat>
  <Paragraphs>83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Kantoorthema</vt:lpstr>
      <vt:lpstr>PowerPoint-presentatie</vt:lpstr>
      <vt:lpstr>Coalitieakkoord </vt:lpstr>
      <vt:lpstr>Financiën</vt:lpstr>
      <vt:lpstr>Lasten voor inwoners verlaagd</vt:lpstr>
      <vt:lpstr>Financieel waakzaam</vt:lpstr>
      <vt:lpstr>Accomodaties</vt:lpstr>
      <vt:lpstr>Accomodaties</vt:lpstr>
      <vt:lpstr>Veiligheid</vt:lpstr>
      <vt:lpstr>Veiligheid</vt:lpstr>
      <vt:lpstr>Verkeer en vervoer</vt:lpstr>
      <vt:lpstr>Economie versterken</vt:lpstr>
      <vt:lpstr>Gastvrijheid en beleving en openbaar groen</vt:lpstr>
      <vt:lpstr>Gastvrijheid en beleving en openbaar groen</vt:lpstr>
      <vt:lpstr>Gastvrijheid en beleving en openbaar groen</vt:lpstr>
      <vt:lpstr>Buitengebied</vt:lpstr>
      <vt:lpstr>Buitengebied</vt:lpstr>
      <vt:lpstr>Duurzaamheid</vt:lpstr>
      <vt:lpstr>Duurzaamheid</vt:lpstr>
      <vt:lpstr>Volkshuisvesting en ruimtelijke ordening</vt:lpstr>
      <vt:lpstr>Onderwijs, sport, cultuur en verenigingsleven</vt:lpstr>
      <vt:lpstr>Sociaal domein</vt:lpstr>
      <vt:lpstr>Uitvoering motie kinderraad</vt:lpstr>
      <vt:lpstr>Dank voor de aandacht!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Jessica Vossen</dc:creator>
  <cp:lastModifiedBy>M Vossen</cp:lastModifiedBy>
  <cp:revision>7</cp:revision>
  <dcterms:created xsi:type="dcterms:W3CDTF">2023-11-06T15:33:41Z</dcterms:created>
  <dcterms:modified xsi:type="dcterms:W3CDTF">2024-06-30T15:46:32Z</dcterms:modified>
</cp:coreProperties>
</file>